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0" d="100"/>
          <a:sy n="90" d="100"/>
        </p:scale>
        <p:origin x="6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7924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1496616"/>
            <a:ext cx="7415927" cy="2004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890"/>
              </a:lnSpc>
              <a:buNone/>
            </a:pPr>
            <a:r>
              <a:rPr lang="en-US" sz="6312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در حوزه بهداشت و درمان</a:t>
            </a:r>
            <a:endParaRPr lang="en-US" sz="6312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50437" y="3870960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 rtl="1">
              <a:lnSpc>
                <a:spcPts val="3110"/>
              </a:lnSpc>
              <a:buNone/>
            </a:pPr>
            <a:r>
              <a:rPr lang="en-US" sz="194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در حال تغییر نحوه مراقبت از سلامت است. این فناوری به سرعت در حال پیشرفت است و به طور فزاینده‌ای در زمینه‌های مختلف بهداشت و درمان مورد استفاده قرار می‌گیرد.</a:t>
            </a:r>
            <a:endParaRPr lang="en-US" sz="194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058638" y="5426393"/>
            <a:ext cx="3707725" cy="13065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3431"/>
              </a:lnSpc>
              <a:buNone/>
            </a:pPr>
            <a:r>
              <a:rPr lang="en-US" sz="2744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استاد مربوطه : دکتر عصایی</a:t>
            </a:r>
            <a:r>
              <a:rPr lang="en-US" sz="2744" b="1" i="1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
</a:t>
            </a:r>
            <a:r>
              <a:rPr lang="en-US" sz="2744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دانشجو : پارسا غلامی  </a:t>
            </a:r>
            <a:r>
              <a:rPr lang="en-US" sz="2744" b="1" i="1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
</a:t>
            </a:r>
            <a:r>
              <a:rPr lang="en-US" sz="2744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بهار۱۴۰۳    </a:t>
            </a:r>
            <a:endParaRPr lang="en-US" sz="274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2974062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5718"/>
              </a:lnSpc>
              <a:buNone/>
            </a:pPr>
            <a:r>
              <a:rPr lang="en-US" sz="4574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نتیجه‌گیری و چشم‌انداز</a:t>
            </a:r>
            <a:endParaRPr lang="en-US" sz="457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50437" y="4070390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3110"/>
              </a:lnSpc>
              <a:buNone/>
            </a:pPr>
            <a:r>
              <a:rPr lang="en-US" sz="194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به عنوان یک فناوری قدرتمند، می‌تواند تحولات شگرفی در حوزه بهداشت و درمان ایجاد کند. با استفاده مسئولانه و اخلاقی از این فناوری، می‌توان به بهبود سلامت افراد و جامعه کمک کرد.</a:t>
            </a:r>
            <a:endParaRPr lang="en-US" sz="194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sp>
        <p:nvSpPr>
          <p:cNvPr id="4" name="Text 2"/>
          <p:cNvSpPr/>
          <p:nvPr/>
        </p:nvSpPr>
        <p:spPr>
          <a:xfrm>
            <a:off x="968693" y="2039541"/>
            <a:ext cx="1083063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کاربردهای هوش مصنوعی در تشخیص بیماری‌ها</a:t>
            </a:r>
            <a:endParaRPr lang="en-US" sz="457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968693" y="33826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تشخیص زودهنگام</a:t>
            </a:r>
            <a:endParaRPr lang="en-US" sz="228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968693" y="3992642"/>
            <a:ext cx="382893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الگوریتم‌های هوش مصنوعی می‌توانند تصاویر پزشکی مانند اشعه ایکس، سی تی اسکن و ام‌آر‌آی را تجزیه و تحلیل کنند و بیماری‌ها را در مراحل اولیه تشخیص دهند.</a:t>
            </a:r>
            <a:endParaRPr lang="en-US" sz="194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407462" y="33826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تشخیص دقیق‌تر</a:t>
            </a:r>
            <a:endParaRPr lang="en-US" sz="228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407462" y="3992642"/>
            <a:ext cx="382893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داده‌های پزشکی را از منابع مختلف جمع‌آوری و تجزیه و تحلیل کند و با تشخیص دقیق‌تر به پزشکان در ارائه درمان مناسب کمک کند.</a:t>
            </a:r>
            <a:endParaRPr lang="en-US" sz="194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846231" y="3382685"/>
            <a:ext cx="2978706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تخصصی‌تر شدن تشخیص</a:t>
            </a:r>
            <a:endParaRPr lang="en-US" sz="228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9846231" y="3992642"/>
            <a:ext cx="382893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قادر است بیماری‌هایی را تشخیص دهد که به طور معمول تشخیص آنها برای پزشکان دشوار است.</a:t>
            </a:r>
            <a:endParaRPr lang="en-US" sz="194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7659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633424" y="2777728"/>
            <a:ext cx="8481774" cy="5355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18"/>
              </a:lnSpc>
              <a:buNone/>
            </a:pPr>
            <a:r>
              <a:rPr lang="en-US" sz="3374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پیش‌بینی و پیشگیری از بیماری‌ها با هوش مصنوعی</a:t>
            </a:r>
            <a:endParaRPr lang="en-US" sz="337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2633424" y="5657374"/>
            <a:ext cx="9363551" cy="22741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7" name="Shape 4"/>
          <p:cNvSpPr/>
          <p:nvPr/>
        </p:nvSpPr>
        <p:spPr>
          <a:xfrm>
            <a:off x="4917341" y="5020092"/>
            <a:ext cx="22741" cy="637342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8" name="Shape 5"/>
          <p:cNvSpPr/>
          <p:nvPr/>
        </p:nvSpPr>
        <p:spPr>
          <a:xfrm>
            <a:off x="4723924" y="5452527"/>
            <a:ext cx="409694" cy="409694"/>
          </a:xfrm>
          <a:prstGeom prst="roundRect">
            <a:avLst>
              <a:gd name="adj" fmla="val 13337"/>
            </a:avLst>
          </a:prstGeom>
          <a:solidFill>
            <a:srgbClr val="234A49"/>
          </a:solidFill>
          <a:ln/>
        </p:spPr>
      </p:sp>
      <p:sp>
        <p:nvSpPr>
          <p:cNvPr id="9" name="Text 6"/>
          <p:cNvSpPr/>
          <p:nvPr/>
        </p:nvSpPr>
        <p:spPr>
          <a:xfrm>
            <a:off x="4883229" y="5528727"/>
            <a:ext cx="91083" cy="2571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25"/>
              </a:lnSpc>
              <a:buNone/>
            </a:pPr>
            <a:r>
              <a:rPr lang="en-US" sz="2025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1</a:t>
            </a:r>
            <a:endParaRPr lang="en-US" sz="2025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3857387" y="3586401"/>
            <a:ext cx="2142649" cy="267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09"/>
              </a:lnSpc>
              <a:buNone/>
            </a:pPr>
            <a:r>
              <a:rPr lang="en-US" sz="168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شناسایی عوامل خطر</a:t>
            </a:r>
            <a:endParaRPr lang="en-US" sz="168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2815471" y="3963472"/>
            <a:ext cx="4226600" cy="874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95"/>
              </a:lnSpc>
              <a:buNone/>
            </a:pPr>
            <a:r>
              <a:rPr lang="en-US" sz="143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عوامل خطر را با تجزیه و تحلیل داده‌های پزشکی، سبک زندگی و محیطی بیماران شناسایی کند.</a:t>
            </a:r>
            <a:endParaRPr lang="en-US" sz="143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303710" y="5657314"/>
            <a:ext cx="22741" cy="637342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13" name="Shape 10"/>
          <p:cNvSpPr/>
          <p:nvPr/>
        </p:nvSpPr>
        <p:spPr>
          <a:xfrm>
            <a:off x="7110293" y="5452527"/>
            <a:ext cx="409694" cy="409694"/>
          </a:xfrm>
          <a:prstGeom prst="roundRect">
            <a:avLst>
              <a:gd name="adj" fmla="val 13337"/>
            </a:avLst>
          </a:prstGeom>
          <a:solidFill>
            <a:srgbClr val="234A49"/>
          </a:solidFill>
          <a:ln/>
        </p:spPr>
      </p:sp>
      <p:sp>
        <p:nvSpPr>
          <p:cNvPr id="14" name="Text 11"/>
          <p:cNvSpPr/>
          <p:nvPr/>
        </p:nvSpPr>
        <p:spPr>
          <a:xfrm>
            <a:off x="7246144" y="5528727"/>
            <a:ext cx="137874" cy="2571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25"/>
              </a:lnSpc>
              <a:buNone/>
            </a:pPr>
            <a:r>
              <a:rPr lang="en-US" sz="2025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2</a:t>
            </a:r>
            <a:endParaRPr lang="en-US" sz="2025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243757" y="6476881"/>
            <a:ext cx="2142649" cy="267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09"/>
              </a:lnSpc>
              <a:buNone/>
            </a:pPr>
            <a:r>
              <a:rPr lang="en-US" sz="168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توصیه‌های شخصی</a:t>
            </a:r>
            <a:endParaRPr lang="en-US" sz="168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5201841" y="6853952"/>
            <a:ext cx="4226600" cy="874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95"/>
              </a:lnSpc>
              <a:buNone/>
            </a:pPr>
            <a:r>
              <a:rPr lang="en-US" sz="143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بر اساس عوامل خطر شناسایی شده، هوش مصنوعی می‌تواند توصیه‌های شخصی برای پیشگیری از بیماری‌ها به افراد ارائه دهد.</a:t>
            </a:r>
            <a:endParaRPr lang="en-US" sz="143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9690199" y="5020092"/>
            <a:ext cx="22741" cy="637342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18" name="Shape 15"/>
          <p:cNvSpPr/>
          <p:nvPr/>
        </p:nvSpPr>
        <p:spPr>
          <a:xfrm>
            <a:off x="9496782" y="5452527"/>
            <a:ext cx="409694" cy="409694"/>
          </a:xfrm>
          <a:prstGeom prst="roundRect">
            <a:avLst>
              <a:gd name="adj" fmla="val 13337"/>
            </a:avLst>
          </a:prstGeom>
          <a:solidFill>
            <a:srgbClr val="234A49"/>
          </a:solidFill>
          <a:ln/>
        </p:spPr>
      </p:sp>
      <p:sp>
        <p:nvSpPr>
          <p:cNvPr id="19" name="Text 16"/>
          <p:cNvSpPr/>
          <p:nvPr/>
        </p:nvSpPr>
        <p:spPr>
          <a:xfrm>
            <a:off x="9631680" y="5528727"/>
            <a:ext cx="139898" cy="2571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25"/>
              </a:lnSpc>
              <a:buNone/>
            </a:pPr>
            <a:r>
              <a:rPr lang="en-US" sz="2025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3</a:t>
            </a:r>
            <a:endParaRPr lang="en-US" sz="2025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8630245" y="3877866"/>
            <a:ext cx="2142649" cy="267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09"/>
              </a:lnSpc>
              <a:buNone/>
            </a:pPr>
            <a:r>
              <a:rPr lang="en-US" sz="168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بهبود سبک زندگی</a:t>
            </a:r>
            <a:endParaRPr lang="en-US" sz="168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7588210" y="4254937"/>
            <a:ext cx="4226719" cy="5829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95"/>
              </a:lnSpc>
              <a:buNone/>
            </a:pPr>
            <a:r>
              <a:rPr lang="en-US" sz="143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به افراد در تغییر سبک زندگی و عادات غذایی برای کاهش عوامل خطر بیماری‌ها کمک کند.</a:t>
            </a:r>
            <a:endParaRPr lang="en-US" sz="143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267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26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94849" y="545902"/>
            <a:ext cx="7754303" cy="11680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598"/>
              </a:lnSpc>
              <a:buNone/>
            </a:pPr>
            <a:r>
              <a:rPr lang="en-US" sz="3678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بهبود روند درمان با استفاده از هوش مصنوعی</a:t>
            </a:r>
            <a:endParaRPr lang="en-US" sz="3678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94849" y="2234922"/>
            <a:ext cx="446603" cy="446603"/>
          </a:xfrm>
          <a:prstGeom prst="roundRect">
            <a:avLst>
              <a:gd name="adj" fmla="val 13337"/>
            </a:avLst>
          </a:prstGeom>
          <a:solidFill>
            <a:srgbClr val="234A49"/>
          </a:solidFill>
          <a:ln/>
        </p:spPr>
      </p:sp>
      <p:sp>
        <p:nvSpPr>
          <p:cNvPr id="7" name="Text 4"/>
          <p:cNvSpPr/>
          <p:nvPr/>
        </p:nvSpPr>
        <p:spPr>
          <a:xfrm>
            <a:off x="868561" y="2318028"/>
            <a:ext cx="99179" cy="280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07"/>
              </a:lnSpc>
              <a:buNone/>
            </a:pPr>
            <a:r>
              <a:rPr lang="en-US" sz="220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1</a:t>
            </a:r>
            <a:endParaRPr lang="en-US" sz="220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339929" y="2234922"/>
            <a:ext cx="2335649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9"/>
              </a:lnSpc>
              <a:buNone/>
            </a:pPr>
            <a:r>
              <a:rPr lang="en-US" sz="1839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درمان شخصی‌سازی شده</a:t>
            </a:r>
            <a:endParaRPr lang="en-US" sz="1839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339929" y="2645926"/>
            <a:ext cx="7109222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1"/>
              </a:lnSpc>
              <a:buNone/>
            </a:pPr>
            <a:r>
              <a:rPr lang="en-US" sz="1563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با تجزیه و تحلیل داده‌های پزشکی هر فرد، برنامه درمان شخصی‌سازی شده‌ای را برای او ارائه دهد.</a:t>
            </a:r>
            <a:endParaRPr lang="en-US" sz="1563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94849" y="3702963"/>
            <a:ext cx="446603" cy="446603"/>
          </a:xfrm>
          <a:prstGeom prst="roundRect">
            <a:avLst>
              <a:gd name="adj" fmla="val 13337"/>
            </a:avLst>
          </a:prstGeom>
          <a:solidFill>
            <a:srgbClr val="234A49"/>
          </a:solidFill>
          <a:ln/>
        </p:spPr>
      </p:sp>
      <p:sp>
        <p:nvSpPr>
          <p:cNvPr id="11" name="Text 8"/>
          <p:cNvSpPr/>
          <p:nvPr/>
        </p:nvSpPr>
        <p:spPr>
          <a:xfrm>
            <a:off x="842963" y="3786068"/>
            <a:ext cx="150257" cy="280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07"/>
              </a:lnSpc>
              <a:buNone/>
            </a:pPr>
            <a:r>
              <a:rPr lang="en-US" sz="220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2</a:t>
            </a:r>
            <a:endParaRPr lang="en-US" sz="220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339929" y="3702963"/>
            <a:ext cx="2335649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9"/>
              </a:lnSpc>
              <a:buNone/>
            </a:pPr>
            <a:r>
              <a:rPr lang="en-US" sz="1839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مدیریت داروها</a:t>
            </a:r>
            <a:endParaRPr lang="en-US" sz="1839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339929" y="4113967"/>
            <a:ext cx="7109222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1"/>
              </a:lnSpc>
              <a:buNone/>
            </a:pPr>
            <a:r>
              <a:rPr lang="en-US" sz="1563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در تعیین دوز مناسب داروها، نظارت بر تداخلات دارویی و یادآوری زمان مصرف داروها به بیماران کمک کند.</a:t>
            </a:r>
            <a:endParaRPr lang="en-US" sz="1563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694849" y="5171003"/>
            <a:ext cx="446603" cy="446603"/>
          </a:xfrm>
          <a:prstGeom prst="roundRect">
            <a:avLst>
              <a:gd name="adj" fmla="val 13337"/>
            </a:avLst>
          </a:prstGeom>
          <a:solidFill>
            <a:srgbClr val="234A49"/>
          </a:solidFill>
          <a:ln/>
        </p:spPr>
      </p:sp>
      <p:sp>
        <p:nvSpPr>
          <p:cNvPr id="15" name="Text 12"/>
          <p:cNvSpPr/>
          <p:nvPr/>
        </p:nvSpPr>
        <p:spPr>
          <a:xfrm>
            <a:off x="841891" y="5254109"/>
            <a:ext cx="152519" cy="280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07"/>
              </a:lnSpc>
              <a:buNone/>
            </a:pPr>
            <a:r>
              <a:rPr lang="en-US" sz="220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3</a:t>
            </a:r>
            <a:endParaRPr lang="en-US" sz="220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339929" y="5171003"/>
            <a:ext cx="2335649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9"/>
              </a:lnSpc>
              <a:buNone/>
            </a:pPr>
            <a:r>
              <a:rPr lang="en-US" sz="1839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تشخیص عوارض</a:t>
            </a:r>
            <a:endParaRPr lang="en-US" sz="1839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1339929" y="5582007"/>
            <a:ext cx="7109222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1"/>
              </a:lnSpc>
              <a:buNone/>
            </a:pPr>
            <a:r>
              <a:rPr lang="en-US" sz="1563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به پزشکان در تشخیص زودهنگام عوارض جانبی ناشی از درمان کمک کند.</a:t>
            </a:r>
            <a:endParaRPr lang="en-US" sz="1563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694849" y="6639044"/>
            <a:ext cx="446603" cy="446603"/>
          </a:xfrm>
          <a:prstGeom prst="roundRect">
            <a:avLst>
              <a:gd name="adj" fmla="val 13337"/>
            </a:avLst>
          </a:prstGeom>
          <a:solidFill>
            <a:srgbClr val="234A49"/>
          </a:solidFill>
          <a:ln/>
        </p:spPr>
      </p:sp>
      <p:sp>
        <p:nvSpPr>
          <p:cNvPr id="19" name="Text 16"/>
          <p:cNvSpPr/>
          <p:nvPr/>
        </p:nvSpPr>
        <p:spPr>
          <a:xfrm>
            <a:off x="846892" y="6722150"/>
            <a:ext cx="142399" cy="280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07"/>
              </a:lnSpc>
              <a:buNone/>
            </a:pPr>
            <a:r>
              <a:rPr lang="en-US" sz="220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4</a:t>
            </a:r>
            <a:endParaRPr lang="en-US" sz="220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1339929" y="6639044"/>
            <a:ext cx="2335649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9"/>
              </a:lnSpc>
              <a:buNone/>
            </a:pPr>
            <a:r>
              <a:rPr lang="en-US" sz="1839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برنامه‌ریزی درمان</a:t>
            </a:r>
            <a:endParaRPr lang="en-US" sz="1839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1339929" y="7050048"/>
            <a:ext cx="7109222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1"/>
              </a:lnSpc>
              <a:buNone/>
            </a:pPr>
            <a:r>
              <a:rPr lang="en-US" sz="1563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به پزشکان در برنامه‌ریزی و هماهنگی مراحل مختلف درمان بیماران کمک کند.</a:t>
            </a:r>
            <a:endParaRPr lang="en-US" sz="1563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7321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06366" y="3505319"/>
            <a:ext cx="9859566" cy="6760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23"/>
              </a:lnSpc>
              <a:buNone/>
            </a:pPr>
            <a:r>
              <a:rPr lang="en-US" sz="4259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کاهش خطاهای پزشکی با کمک هوش مصنوعی</a:t>
            </a:r>
            <a:endParaRPr lang="en-US" sz="4259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366" y="4526042"/>
            <a:ext cx="3939183" cy="91940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36157" y="5790128"/>
            <a:ext cx="2780586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62"/>
              </a:lnSpc>
              <a:buNone/>
            </a:pPr>
            <a:r>
              <a:rPr lang="en-US" sz="2129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شناسایی خطاهای احتمالی</a:t>
            </a:r>
            <a:endParaRPr lang="en-US" sz="2129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636157" y="6265902"/>
            <a:ext cx="3479602" cy="11033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96"/>
              </a:lnSpc>
              <a:buNone/>
            </a:pPr>
            <a:r>
              <a:rPr lang="en-US" sz="1810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الگوهای خطاهای پزشکی را شناسایی کند و به پزشکان هشدار دهد.</a:t>
            </a:r>
            <a:endParaRPr lang="en-US" sz="181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549" y="4526042"/>
            <a:ext cx="3939183" cy="91940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575340" y="5790128"/>
            <a:ext cx="2725698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62"/>
              </a:lnSpc>
              <a:buNone/>
            </a:pPr>
            <a:r>
              <a:rPr lang="en-US" sz="2129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کاهش خطاهای تشخیصی</a:t>
            </a:r>
            <a:endParaRPr lang="en-US" sz="2129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5575340" y="6265902"/>
            <a:ext cx="3479602" cy="11033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96"/>
              </a:lnSpc>
              <a:buNone/>
            </a:pPr>
            <a:r>
              <a:rPr lang="en-US" sz="1810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در تشخیص دقیق‌تر بیماری‌ها به پزشکان کمک کند و از خطاهای تشخیصی جلوگیری کند.</a:t>
            </a:r>
            <a:endParaRPr lang="en-US" sz="181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4732" y="4526042"/>
            <a:ext cx="3939183" cy="91940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514523" y="5790128"/>
            <a:ext cx="2704148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62"/>
              </a:lnSpc>
              <a:buNone/>
            </a:pPr>
            <a:r>
              <a:rPr lang="en-US" sz="2129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بهبود دقت در تجویز دارو</a:t>
            </a:r>
            <a:endParaRPr lang="en-US" sz="2129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9514523" y="6265902"/>
            <a:ext cx="3479602" cy="11033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96"/>
              </a:lnSpc>
              <a:buNone/>
            </a:pPr>
            <a:r>
              <a:rPr lang="en-US" sz="1810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به پزشکان در تجویز دوز مناسب داروها و جلوگیری از خطاهای دارویی کمک کند.</a:t>
            </a:r>
            <a:endParaRPr lang="en-US" sz="181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386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997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68698" y="3171587"/>
            <a:ext cx="10161389" cy="6116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17"/>
              </a:lnSpc>
              <a:buNone/>
            </a:pPr>
            <a:r>
              <a:rPr lang="en-US" sz="3853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بهبود دسترسی به خدمات بهداشتی با هوش مصنوعی</a:t>
            </a:r>
            <a:endParaRPr lang="en-US" sz="3853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968698" y="4095155"/>
            <a:ext cx="5242560" cy="1844635"/>
          </a:xfrm>
          <a:prstGeom prst="roundRect">
            <a:avLst>
              <a:gd name="adj" fmla="val 3383"/>
            </a:avLst>
          </a:prstGeom>
          <a:solidFill>
            <a:srgbClr val="234A49"/>
          </a:solidFill>
          <a:ln/>
        </p:spPr>
      </p:sp>
      <p:sp>
        <p:nvSpPr>
          <p:cNvPr id="7" name="Text 4"/>
          <p:cNvSpPr/>
          <p:nvPr/>
        </p:nvSpPr>
        <p:spPr>
          <a:xfrm>
            <a:off x="2176582" y="4303038"/>
            <a:ext cx="244685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8"/>
              </a:lnSpc>
              <a:buNone/>
            </a:pPr>
            <a:r>
              <a:rPr lang="en-US" sz="192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مراقبت‌های از راه دور</a:t>
            </a:r>
            <a:endParaRPr lang="en-US" sz="192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176582" y="4733568"/>
            <a:ext cx="4826794" cy="665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0"/>
              </a:lnSpc>
              <a:buNone/>
            </a:pPr>
            <a:r>
              <a:rPr lang="en-US" sz="1638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به پزشکان در ارائه خدمات بهداشتی از راه دور به بیماران در مناطق دورافتاده کمک کند.</a:t>
            </a:r>
            <a:endParaRPr lang="en-US" sz="1638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419142" y="4095155"/>
            <a:ext cx="5242560" cy="1844635"/>
          </a:xfrm>
          <a:prstGeom prst="roundRect">
            <a:avLst>
              <a:gd name="adj" fmla="val 3383"/>
            </a:avLst>
          </a:prstGeom>
          <a:solidFill>
            <a:srgbClr val="234A49"/>
          </a:solidFill>
          <a:ln/>
        </p:spPr>
      </p:sp>
      <p:sp>
        <p:nvSpPr>
          <p:cNvPr id="10" name="Text 7"/>
          <p:cNvSpPr/>
          <p:nvPr/>
        </p:nvSpPr>
        <p:spPr>
          <a:xfrm>
            <a:off x="7627025" y="4303038"/>
            <a:ext cx="244685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8"/>
              </a:lnSpc>
              <a:buNone/>
            </a:pPr>
            <a:r>
              <a:rPr lang="en-US" sz="192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ارائه اطلاعات بهداشتی</a:t>
            </a:r>
            <a:endParaRPr lang="en-US" sz="192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627025" y="4733568"/>
            <a:ext cx="4826794" cy="9983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0"/>
              </a:lnSpc>
              <a:buNone/>
            </a:pPr>
            <a:r>
              <a:rPr lang="en-US" sz="1638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به افراد در دسترسی به اطلاعات بهداشتی معتبر و به روز در مورد بیماری‌ها و درمان‌ها کمک کند.</a:t>
            </a:r>
            <a:endParaRPr lang="en-US" sz="1638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1968698" y="6147673"/>
            <a:ext cx="5242560" cy="1511856"/>
          </a:xfrm>
          <a:prstGeom prst="roundRect">
            <a:avLst>
              <a:gd name="adj" fmla="val 4127"/>
            </a:avLst>
          </a:prstGeom>
          <a:solidFill>
            <a:srgbClr val="234A49"/>
          </a:solidFill>
          <a:ln/>
        </p:spPr>
      </p:sp>
      <p:sp>
        <p:nvSpPr>
          <p:cNvPr id="13" name="Text 10"/>
          <p:cNvSpPr/>
          <p:nvPr/>
        </p:nvSpPr>
        <p:spPr>
          <a:xfrm>
            <a:off x="2176582" y="6355556"/>
            <a:ext cx="244685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8"/>
              </a:lnSpc>
              <a:buNone/>
            </a:pPr>
            <a:r>
              <a:rPr lang="en-US" sz="192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تشخیص اولیه</a:t>
            </a:r>
            <a:endParaRPr lang="en-US" sz="192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176582" y="6786086"/>
            <a:ext cx="4826794" cy="665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0"/>
              </a:lnSpc>
              <a:buNone/>
            </a:pPr>
            <a:r>
              <a:rPr lang="en-US" sz="1638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به افراد در تشخیص اولیه بیماری‌ها و تعیین زمان مراجعه به پزشک کمک کند.</a:t>
            </a:r>
            <a:endParaRPr lang="en-US" sz="1638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7419142" y="6147673"/>
            <a:ext cx="5242560" cy="1511856"/>
          </a:xfrm>
          <a:prstGeom prst="roundRect">
            <a:avLst>
              <a:gd name="adj" fmla="val 4127"/>
            </a:avLst>
          </a:prstGeom>
          <a:solidFill>
            <a:srgbClr val="234A49"/>
          </a:solidFill>
          <a:ln/>
        </p:spPr>
      </p:sp>
      <p:sp>
        <p:nvSpPr>
          <p:cNvPr id="16" name="Text 13"/>
          <p:cNvSpPr/>
          <p:nvPr/>
        </p:nvSpPr>
        <p:spPr>
          <a:xfrm>
            <a:off x="7627025" y="6355556"/>
            <a:ext cx="244685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8"/>
              </a:lnSpc>
              <a:buNone/>
            </a:pPr>
            <a:r>
              <a:rPr lang="en-US" sz="1927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برنامه‌ریزی مراقبت</a:t>
            </a:r>
            <a:endParaRPr lang="en-US" sz="1927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627025" y="6786086"/>
            <a:ext cx="4826794" cy="665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0"/>
              </a:lnSpc>
              <a:buNone/>
            </a:pPr>
            <a:r>
              <a:rPr lang="en-US" sz="1638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هوش مصنوعی می‌تواند به افراد در برنامه‌ریزی و هماهنگی خدمات بهداشتی مورد نیاز آنها کمک کند.</a:t>
            </a:r>
            <a:endParaRPr lang="en-US" sz="1638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97097" y="820341"/>
            <a:ext cx="7522607" cy="13625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365"/>
              </a:lnSpc>
              <a:buNone/>
            </a:pPr>
            <a:r>
              <a:rPr lang="en-US" sz="4292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حریم خصوصی و امنیت داده‌های پزشکی در هوش مصنوعی</a:t>
            </a:r>
            <a:endParaRPr lang="en-US" sz="4292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28673" y="2676882"/>
            <a:ext cx="3294340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9"/>
              </a:lnSpc>
              <a:buNone/>
            </a:pPr>
            <a:r>
              <a:rPr lang="en-US" sz="182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حریم خصوصی</a:t>
            </a:r>
            <a:endParaRPr lang="en-US" sz="182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293787" y="2676882"/>
            <a:ext cx="3294340" cy="7412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19"/>
              </a:lnSpc>
              <a:buNone/>
            </a:pPr>
            <a:r>
              <a:rPr lang="en-US" sz="182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اطلاعات پزشکی باید به طور کامل محرمانه باقی بماند.</a:t>
            </a:r>
            <a:endParaRPr lang="en-US" sz="182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297097" y="3564731"/>
            <a:ext cx="7522607" cy="1405057"/>
          </a:xfrm>
          <a:prstGeom prst="rect">
            <a:avLst/>
          </a:prstGeom>
          <a:solidFill>
            <a:srgbClr val="234A49"/>
          </a:solidFill>
          <a:ln/>
        </p:spPr>
      </p:sp>
      <p:sp>
        <p:nvSpPr>
          <p:cNvPr id="9" name="Text 6"/>
          <p:cNvSpPr/>
          <p:nvPr/>
        </p:nvSpPr>
        <p:spPr>
          <a:xfrm>
            <a:off x="6528673" y="3711297"/>
            <a:ext cx="3294340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9"/>
              </a:lnSpc>
              <a:buNone/>
            </a:pPr>
            <a:r>
              <a:rPr lang="en-US" sz="182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امنیت داده‌ها</a:t>
            </a:r>
            <a:endParaRPr lang="en-US" sz="182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293787" y="3711297"/>
            <a:ext cx="3294340" cy="11119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19"/>
              </a:lnSpc>
              <a:buNone/>
            </a:pPr>
            <a:r>
              <a:rPr lang="en-US" sz="182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داده‌های پزشکی باید به طور ایمن ذخیره و از دسترسی غیرمجاز محافظت شوند.</a:t>
            </a:r>
            <a:endParaRPr lang="en-US" sz="182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528673" y="5116354"/>
            <a:ext cx="3294340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9"/>
              </a:lnSpc>
              <a:buNone/>
            </a:pPr>
            <a:r>
              <a:rPr lang="en-US" sz="182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شفافیت</a:t>
            </a:r>
            <a:endParaRPr lang="en-US" sz="182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293787" y="5116354"/>
            <a:ext cx="3294340" cy="11119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19"/>
              </a:lnSpc>
              <a:buNone/>
            </a:pPr>
            <a:r>
              <a:rPr lang="en-US" sz="182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نحوه استفاده از داده‌های پزشکی باید به طور شفاف برای بیماران توضیح داده شود.</a:t>
            </a:r>
            <a:endParaRPr lang="en-US" sz="182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297097" y="6374844"/>
            <a:ext cx="7522607" cy="1034415"/>
          </a:xfrm>
          <a:prstGeom prst="rect">
            <a:avLst/>
          </a:prstGeom>
          <a:solidFill>
            <a:srgbClr val="234A49"/>
          </a:solidFill>
          <a:ln/>
        </p:spPr>
      </p:sp>
      <p:sp>
        <p:nvSpPr>
          <p:cNvPr id="14" name="Text 11"/>
          <p:cNvSpPr/>
          <p:nvPr/>
        </p:nvSpPr>
        <p:spPr>
          <a:xfrm>
            <a:off x="6528673" y="6521410"/>
            <a:ext cx="3294340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9"/>
              </a:lnSpc>
              <a:buNone/>
            </a:pPr>
            <a:r>
              <a:rPr lang="en-US" sz="182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کنترل داده‌ها</a:t>
            </a:r>
            <a:endParaRPr lang="en-US" sz="182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0293787" y="6521410"/>
            <a:ext cx="3294340" cy="7412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19"/>
              </a:lnSpc>
              <a:buNone/>
            </a:pPr>
            <a:r>
              <a:rPr lang="en-US" sz="182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بیماران باید کنترل کامل بر داده‌های پزشکی خود داشته باشند.</a:t>
            </a:r>
            <a:endParaRPr lang="en-US" sz="182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737402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73740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91238" y="475178"/>
            <a:ext cx="7934325" cy="1016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02"/>
              </a:lnSpc>
              <a:buNone/>
            </a:pPr>
            <a:r>
              <a:rPr lang="en-US" sz="3202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چالش‌های اخلاقی استفاده از هوش مصنوعی در حوزه پزشکی</a:t>
            </a:r>
            <a:endParaRPr lang="en-US" sz="3202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238" y="1750695"/>
            <a:ext cx="431959" cy="4319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91238" y="2355413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تعصب الگوریتمی</a:t>
            </a:r>
            <a:endParaRPr lang="en-US" sz="1601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091238" y="2713196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الگوریتم‌های هوش مصنوعی ممکن است به دلیل تعصب در داده‌های آموزشی، نتایج ناعادلانه‌ای ایجاد کنند.</a:t>
            </a:r>
            <a:endParaRPr lang="en-US" sz="1361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3508177"/>
            <a:ext cx="431959" cy="4319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91238" y="4112895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مسئولیت خطاها</a:t>
            </a:r>
            <a:endParaRPr lang="en-US" sz="1601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6091238" y="4470678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در صورت بروز خطا در سیستم‌های هوش مصنوعی، تعیین مسئولیت دشوار خواهد بود.</a:t>
            </a:r>
            <a:endParaRPr lang="en-US" sz="1361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5265658"/>
            <a:ext cx="431959" cy="43195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091238" y="5870377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اخلاق پزشکی</a:t>
            </a:r>
            <a:endParaRPr lang="en-US" sz="1601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6091238" y="6228159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استفاده از هوش مصنوعی در حوزه پزشکی باید با اصول اخلاقی پزشکی مطابقت داشته باشد.</a:t>
            </a:r>
            <a:endParaRPr lang="en-US" sz="1361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7023140"/>
            <a:ext cx="431959" cy="43195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91238" y="7627858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حریم خصوصی بیماران</a:t>
            </a:r>
            <a:endParaRPr lang="en-US" sz="1601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6091238" y="7985641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استفاده از داده‌های پزشکی در هوش مصنوعی باید با حفظ حریم خصوصی بیماران انجام شود.</a:t>
            </a:r>
            <a:endParaRPr lang="en-US" sz="1361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2611041"/>
            <a:ext cx="7415927" cy="14520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 rtl="1">
              <a:lnSpc>
                <a:spcPts val="5718"/>
              </a:lnSpc>
              <a:buNone/>
            </a:pPr>
            <a:r>
              <a:rPr lang="en-US" sz="4574" dirty="0">
                <a:solidFill>
                  <a:srgbClr val="FFD9BE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آینده هوش مصنوعی در حوزه بهداشت و درمان</a:t>
            </a:r>
            <a:endParaRPr lang="en-US" sz="457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50437" y="4433411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 rtl="1">
              <a:lnSpc>
                <a:spcPts val="3110"/>
              </a:lnSpc>
              <a:buNone/>
            </a:pPr>
            <a:r>
              <a:rPr lang="en-US" sz="1944" dirty="0">
                <a:solidFill>
                  <a:srgbClr val="F9EEE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آینده هوش مصنوعی در حوزه بهداشت و درمان بسیار امیدوارکننده است. این فناوری می‌تواند به طور قابل توجهی نحوه مراقبت از سلامت را بهبود بخشد و به افراد کمک کند تا زندگی طولانی‌تر و سالم‌تر داشته باشند.</a:t>
            </a:r>
            <a:endParaRPr lang="en-US" sz="1944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732</Words>
  <Application>Microsoft Office PowerPoint</Application>
  <PresentationFormat>Custom</PresentationFormat>
  <Paragraphs>81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Nirmala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amir zhmt</cp:lastModifiedBy>
  <cp:revision>2</cp:revision>
  <dcterms:created xsi:type="dcterms:W3CDTF">2024-07-02T12:23:38Z</dcterms:created>
  <dcterms:modified xsi:type="dcterms:W3CDTF">2024-07-02T17:47:44Z</dcterms:modified>
</cp:coreProperties>
</file>